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1" r:id="rId3"/>
    <p:sldId id="260" r:id="rId4"/>
    <p:sldId id="266" r:id="rId5"/>
    <p:sldId id="272" r:id="rId6"/>
    <p:sldId id="273" r:id="rId7"/>
    <p:sldId id="267" r:id="rId8"/>
    <p:sldId id="269" r:id="rId9"/>
    <p:sldId id="271" r:id="rId10"/>
    <p:sldId id="270" r:id="rId11"/>
    <p:sldId id="268" r:id="rId12"/>
    <p:sldId id="257" r:id="rId13"/>
    <p:sldId id="258" r:id="rId14"/>
    <p:sldId id="262" r:id="rId15"/>
    <p:sldId id="259" r:id="rId16"/>
    <p:sldId id="261" r:id="rId17"/>
    <p:sldId id="263" r:id="rId18"/>
    <p:sldId id="275" r:id="rId19"/>
    <p:sldId id="276" r:id="rId20"/>
    <p:sldId id="277" r:id="rId21"/>
    <p:sldId id="278" r:id="rId22"/>
    <p:sldId id="279" r:id="rId23"/>
    <p:sldId id="280" r:id="rId24"/>
    <p:sldId id="274" r:id="rId25"/>
    <p:sldId id="264" r:id="rId26"/>
    <p:sldId id="265" r:id="rId27"/>
  </p:sldIdLst>
  <p:sldSz cx="9144000" cy="6858000" type="screen4x3"/>
  <p:notesSz cx="6858000" cy="9144000"/>
  <p:embeddedFontLst>
    <p:embeddedFont>
      <p:font typeface="akaDylan Open" panose="020B0604020202020204" charset="0"/>
      <p:regular r:id="rId28"/>
    </p:embeddedFont>
    <p:embeddedFont>
      <p:font typeface="Brady Bunch Remastered" panose="020B0604020202020204" charset="0"/>
      <p:regular r:id="rId29"/>
    </p:embeddedFont>
    <p:embeddedFont>
      <p:font typeface="Chinacat" panose="020B0604020202020204"/>
      <p:regular r:id="rId30"/>
    </p:embeddedFont>
    <p:embeddedFont>
      <p:font typeface="AR BERKLEY" panose="02000000000000000000" pitchFamily="2" charset="0"/>
      <p:regular r:id="rId31"/>
    </p:embeddedFont>
    <p:embeddedFont>
      <p:font typeface="akaDylan Plain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CC"/>
    <a:srgbClr val="DBB7FF"/>
    <a:srgbClr val="CC99FF"/>
    <a:srgbClr val="FFCC00"/>
    <a:srgbClr val="00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4660"/>
  </p:normalViewPr>
  <p:slideViewPr>
    <p:cSldViewPr>
      <p:cViewPr varScale="1">
        <p:scale>
          <a:sx n="67" d="100"/>
          <a:sy n="67" d="100"/>
        </p:scale>
        <p:origin x="8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F4BFB-BC8F-4879-94EC-A7C4DC30F3A5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4D88605E-1B8D-41D8-8BFE-DAC25826D6C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Self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Actualization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gm:t>
    </dgm:pt>
    <dgm:pt modelId="{0285E319-3250-4DF6-BBB9-F1AA77F52BF1}" type="parTrans" cxnId="{1C6104F1-12E2-4999-8E1E-D8E356F335A6}">
      <dgm:prSet/>
      <dgm:spPr/>
      <dgm:t>
        <a:bodyPr/>
        <a:lstStyle/>
        <a:p>
          <a:endParaRPr lang="en-US" sz="2000"/>
        </a:p>
      </dgm:t>
    </dgm:pt>
    <dgm:pt modelId="{E82F5BA0-7A5A-4AB9-B28A-72EA8031AE7B}" type="sibTrans" cxnId="{1C6104F1-12E2-4999-8E1E-D8E356F335A6}">
      <dgm:prSet/>
      <dgm:spPr/>
      <dgm:t>
        <a:bodyPr/>
        <a:lstStyle/>
        <a:p>
          <a:endParaRPr lang="en-US" sz="2000"/>
        </a:p>
      </dgm:t>
    </dgm:pt>
    <dgm:pt modelId="{8707E29E-2FD2-4FBB-8D48-B74F70F3948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Ego/Esteem: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Appreciation, feeling good</a:t>
          </a:r>
          <a:endParaRPr kumimoji="0" lang="en-US" sz="2900" b="0" i="0" u="none" strike="noStrike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gm:t>
    </dgm:pt>
    <dgm:pt modelId="{945B40BB-4005-4B55-BD57-600B343DC881}" type="parTrans" cxnId="{501087D2-5CED-43F7-AC3F-9CE07ADFF6FB}">
      <dgm:prSet/>
      <dgm:spPr/>
      <dgm:t>
        <a:bodyPr/>
        <a:lstStyle/>
        <a:p>
          <a:endParaRPr lang="en-US" sz="2000"/>
        </a:p>
      </dgm:t>
    </dgm:pt>
    <dgm:pt modelId="{E79901B6-5C02-4C34-BEE3-6B6F61016CBE}" type="sibTrans" cxnId="{501087D2-5CED-43F7-AC3F-9CE07ADFF6FB}">
      <dgm:prSet/>
      <dgm:spPr/>
      <dgm:t>
        <a:bodyPr/>
        <a:lstStyle/>
        <a:p>
          <a:endParaRPr lang="en-US" sz="2000"/>
        </a:p>
      </dgm:t>
    </dgm:pt>
    <dgm:pt modelId="{E8364674-05D0-4971-832E-325BD6D6290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Belonging: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Family &amp; friends</a:t>
          </a:r>
          <a:endParaRPr kumimoji="0" lang="en-US" sz="3000" b="0" i="0" u="none" strike="noStrike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gm:t>
    </dgm:pt>
    <dgm:pt modelId="{7BC94E21-6904-421F-BF60-48D9E2A28CD2}" type="parTrans" cxnId="{B578DB60-DDFB-4149-8EE2-B23B7CBA866D}">
      <dgm:prSet/>
      <dgm:spPr/>
      <dgm:t>
        <a:bodyPr/>
        <a:lstStyle/>
        <a:p>
          <a:endParaRPr lang="en-US" sz="2000"/>
        </a:p>
      </dgm:t>
    </dgm:pt>
    <dgm:pt modelId="{4535129F-6917-400F-B425-59C50A54B6A0}" type="sibTrans" cxnId="{B578DB60-DDFB-4149-8EE2-B23B7CBA866D}">
      <dgm:prSet/>
      <dgm:spPr/>
      <dgm:t>
        <a:bodyPr/>
        <a:lstStyle/>
        <a:p>
          <a:endParaRPr lang="en-US" sz="2000"/>
        </a:p>
      </dgm:t>
    </dgm:pt>
    <dgm:pt modelId="{E8B09423-CEB7-46B0-B5A6-896B31EC651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Safety: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physical, financial, and emotional</a:t>
          </a:r>
          <a:endParaRPr kumimoji="0" lang="en-US" sz="3000" b="0" i="0" u="none" strike="noStrike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gm:t>
    </dgm:pt>
    <dgm:pt modelId="{E91302E2-B43A-4BFB-8B2B-F95EE25C062A}" type="parTrans" cxnId="{79965922-63A9-42F6-B92D-C403B094D04B}">
      <dgm:prSet/>
      <dgm:spPr/>
      <dgm:t>
        <a:bodyPr/>
        <a:lstStyle/>
        <a:p>
          <a:endParaRPr lang="en-US" sz="2000"/>
        </a:p>
      </dgm:t>
    </dgm:pt>
    <dgm:pt modelId="{093107F4-79A4-435A-AA8D-350112C71DB9}" type="sibTrans" cxnId="{79965922-63A9-42F6-B92D-C403B094D04B}">
      <dgm:prSet/>
      <dgm:spPr/>
      <dgm:t>
        <a:bodyPr/>
        <a:lstStyle/>
        <a:p>
          <a:endParaRPr lang="en-US" sz="2000"/>
        </a:p>
      </dgm:t>
    </dgm:pt>
    <dgm:pt modelId="{F8CB5195-D99D-47AF-A4E0-5B7FF77549C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Physical: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Food, Water, Shelter, sleep</a:t>
          </a:r>
          <a:endParaRPr kumimoji="0" lang="en-US" sz="2800" b="0" i="0" u="none" strike="noStrike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gm:t>
    </dgm:pt>
    <dgm:pt modelId="{74D15903-7AB3-45EB-B31E-A293CC61159F}" type="parTrans" cxnId="{6B02C536-4514-4A28-959B-4B2CF8E8003D}">
      <dgm:prSet/>
      <dgm:spPr/>
      <dgm:t>
        <a:bodyPr/>
        <a:lstStyle/>
        <a:p>
          <a:endParaRPr lang="en-US" sz="2000"/>
        </a:p>
      </dgm:t>
    </dgm:pt>
    <dgm:pt modelId="{F7E0FB8E-F1D6-49FC-9960-CC2D5687C1A5}" type="sibTrans" cxnId="{6B02C536-4514-4A28-959B-4B2CF8E8003D}">
      <dgm:prSet/>
      <dgm:spPr/>
      <dgm:t>
        <a:bodyPr/>
        <a:lstStyle/>
        <a:p>
          <a:endParaRPr lang="en-US" sz="2000"/>
        </a:p>
      </dgm:t>
    </dgm:pt>
    <dgm:pt modelId="{7D4871AC-6B54-45A2-AC63-9644AA3E194C}" type="pres">
      <dgm:prSet presAssocID="{88EF4BFB-BC8F-4879-94EC-A7C4DC30F3A5}" presName="Name0" presStyleCnt="0">
        <dgm:presLayoutVars>
          <dgm:dir/>
          <dgm:animLvl val="lvl"/>
          <dgm:resizeHandles val="exact"/>
        </dgm:presLayoutVars>
      </dgm:prSet>
      <dgm:spPr/>
    </dgm:pt>
    <dgm:pt modelId="{557097FF-CDCF-4B0D-A924-F185D186737A}" type="pres">
      <dgm:prSet presAssocID="{4D88605E-1B8D-41D8-8BFE-DAC25826D6CF}" presName="Name8" presStyleCnt="0"/>
      <dgm:spPr/>
    </dgm:pt>
    <dgm:pt modelId="{1F7E8BA4-D56C-49A3-8A9A-5185E105EB1D}" type="pres">
      <dgm:prSet presAssocID="{4D88605E-1B8D-41D8-8BFE-DAC25826D6CF}" presName="level" presStyleLbl="node1" presStyleIdx="0" presStyleCnt="5" custScaleX="102172" custScaleY="13603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2C188-4216-4775-83D3-109FDCB40198}" type="pres">
      <dgm:prSet presAssocID="{4D88605E-1B8D-41D8-8BFE-DAC25826D6C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7C9A8C-A05D-4047-93CC-6ECDC0A5004B}" type="pres">
      <dgm:prSet presAssocID="{8707E29E-2FD2-4FBB-8D48-B74F70F39489}" presName="Name8" presStyleCnt="0"/>
      <dgm:spPr/>
    </dgm:pt>
    <dgm:pt modelId="{1FFA9919-D6B6-479C-8D03-638105DC7F7B}" type="pres">
      <dgm:prSet presAssocID="{8707E29E-2FD2-4FBB-8D48-B74F70F39489}" presName="level" presStyleLbl="node1" presStyleIdx="1" presStyleCnt="5" custScaleX="98272" custScaleY="1185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5F014-D9BD-4E76-A7B6-0268863F8E85}" type="pres">
      <dgm:prSet presAssocID="{8707E29E-2FD2-4FBB-8D48-B74F70F394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37AEF-4AE9-43AD-8F6C-5A266497C319}" type="pres">
      <dgm:prSet presAssocID="{E8364674-05D0-4971-832E-325BD6D62906}" presName="Name8" presStyleCnt="0"/>
      <dgm:spPr/>
    </dgm:pt>
    <dgm:pt modelId="{C3734E92-B72A-4357-8A5E-105DDC8A04DB}" type="pres">
      <dgm:prSet presAssocID="{E8364674-05D0-4971-832E-325BD6D62906}" presName="level" presStyleLbl="node1" presStyleIdx="2" presStyleCnt="5" custScaleX="99505" custLinFactNeighborX="-101" custLinFactNeighborY="14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BA9DA-2558-4338-9E85-F6E1F339295A}" type="pres">
      <dgm:prSet presAssocID="{E8364674-05D0-4971-832E-325BD6D6290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092C4-C142-400D-8DA8-FC7B90B32E67}" type="pres">
      <dgm:prSet presAssocID="{E8B09423-CEB7-46B0-B5A6-896B31EC6519}" presName="Name8" presStyleCnt="0"/>
      <dgm:spPr/>
    </dgm:pt>
    <dgm:pt modelId="{35EDCF09-DAF0-4EA4-8BA5-645109AF06E3}" type="pres">
      <dgm:prSet presAssocID="{E8B09423-CEB7-46B0-B5A6-896B31EC6519}" presName="level" presStyleLbl="node1" presStyleIdx="3" presStyleCnt="5" custScaleX="9988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8CDC4-8A1B-483D-A104-DEBAAD82BD1B}" type="pres">
      <dgm:prSet presAssocID="{E8B09423-CEB7-46B0-B5A6-896B31EC65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95722-21A6-4CCD-B7B4-C0A1BBF94E67}" type="pres">
      <dgm:prSet presAssocID="{F8CB5195-D99D-47AF-A4E0-5B7FF77549C0}" presName="Name8" presStyleCnt="0"/>
      <dgm:spPr/>
    </dgm:pt>
    <dgm:pt modelId="{BA215F07-8E65-4737-9ED1-DACAC274B673}" type="pres">
      <dgm:prSet presAssocID="{F8CB5195-D99D-47AF-A4E0-5B7FF77549C0}" presName="level" presStyleLbl="node1" presStyleIdx="4" presStyleCnt="5" custScaleY="735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093F1-6132-40D9-82DE-ADB6366E4D52}" type="pres">
      <dgm:prSet presAssocID="{F8CB5195-D99D-47AF-A4E0-5B7FF77549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B12F91-6842-4B77-A3B4-7A1B1B0CDFD7}" type="presOf" srcId="{4D88605E-1B8D-41D8-8BFE-DAC25826D6CF}" destId="{1F7E8BA4-D56C-49A3-8A9A-5185E105EB1D}" srcOrd="0" destOrd="0" presId="urn:microsoft.com/office/officeart/2005/8/layout/pyramid1"/>
    <dgm:cxn modelId="{79965922-63A9-42F6-B92D-C403B094D04B}" srcId="{88EF4BFB-BC8F-4879-94EC-A7C4DC30F3A5}" destId="{E8B09423-CEB7-46B0-B5A6-896B31EC6519}" srcOrd="3" destOrd="0" parTransId="{E91302E2-B43A-4BFB-8B2B-F95EE25C062A}" sibTransId="{093107F4-79A4-435A-AA8D-350112C71DB9}"/>
    <dgm:cxn modelId="{3AD310B1-0416-4DEF-AAED-2B78BEADC7C9}" type="presOf" srcId="{8707E29E-2FD2-4FBB-8D48-B74F70F39489}" destId="{1FFA9919-D6B6-479C-8D03-638105DC7F7B}" srcOrd="0" destOrd="0" presId="urn:microsoft.com/office/officeart/2005/8/layout/pyramid1"/>
    <dgm:cxn modelId="{501087D2-5CED-43F7-AC3F-9CE07ADFF6FB}" srcId="{88EF4BFB-BC8F-4879-94EC-A7C4DC30F3A5}" destId="{8707E29E-2FD2-4FBB-8D48-B74F70F39489}" srcOrd="1" destOrd="0" parTransId="{945B40BB-4005-4B55-BD57-600B343DC881}" sibTransId="{E79901B6-5C02-4C34-BEE3-6B6F61016CBE}"/>
    <dgm:cxn modelId="{8A7447BD-93EB-433C-9F84-4062455EFF4E}" type="presOf" srcId="{E8B09423-CEB7-46B0-B5A6-896B31EC6519}" destId="{35EDCF09-DAF0-4EA4-8BA5-645109AF06E3}" srcOrd="0" destOrd="0" presId="urn:microsoft.com/office/officeart/2005/8/layout/pyramid1"/>
    <dgm:cxn modelId="{1C6104F1-12E2-4999-8E1E-D8E356F335A6}" srcId="{88EF4BFB-BC8F-4879-94EC-A7C4DC30F3A5}" destId="{4D88605E-1B8D-41D8-8BFE-DAC25826D6CF}" srcOrd="0" destOrd="0" parTransId="{0285E319-3250-4DF6-BBB9-F1AA77F52BF1}" sibTransId="{E82F5BA0-7A5A-4AB9-B28A-72EA8031AE7B}"/>
    <dgm:cxn modelId="{8A59149A-3E73-47DB-B7D9-727403256FBE}" type="presOf" srcId="{E8B09423-CEB7-46B0-B5A6-896B31EC6519}" destId="{14F8CDC4-8A1B-483D-A104-DEBAAD82BD1B}" srcOrd="1" destOrd="0" presId="urn:microsoft.com/office/officeart/2005/8/layout/pyramid1"/>
    <dgm:cxn modelId="{DF1449E5-D91F-4038-8A92-654D8D8E149C}" type="presOf" srcId="{E8364674-05D0-4971-832E-325BD6D62906}" destId="{C3734E92-B72A-4357-8A5E-105DDC8A04DB}" srcOrd="0" destOrd="0" presId="urn:microsoft.com/office/officeart/2005/8/layout/pyramid1"/>
    <dgm:cxn modelId="{62CBDEAD-57E7-45EA-A6AD-8724E056B482}" type="presOf" srcId="{4D88605E-1B8D-41D8-8BFE-DAC25826D6CF}" destId="{6EE2C188-4216-4775-83D3-109FDCB40198}" srcOrd="1" destOrd="0" presId="urn:microsoft.com/office/officeart/2005/8/layout/pyramid1"/>
    <dgm:cxn modelId="{B51BE635-3771-4E1C-965C-EF60B2B6CC35}" type="presOf" srcId="{F8CB5195-D99D-47AF-A4E0-5B7FF77549C0}" destId="{BA215F07-8E65-4737-9ED1-DACAC274B673}" srcOrd="0" destOrd="0" presId="urn:microsoft.com/office/officeart/2005/8/layout/pyramid1"/>
    <dgm:cxn modelId="{6B02C536-4514-4A28-959B-4B2CF8E8003D}" srcId="{88EF4BFB-BC8F-4879-94EC-A7C4DC30F3A5}" destId="{F8CB5195-D99D-47AF-A4E0-5B7FF77549C0}" srcOrd="4" destOrd="0" parTransId="{74D15903-7AB3-45EB-B31E-A293CC61159F}" sibTransId="{F7E0FB8E-F1D6-49FC-9960-CC2D5687C1A5}"/>
    <dgm:cxn modelId="{A6183F00-4E71-43D4-A388-2B7D05913817}" type="presOf" srcId="{E8364674-05D0-4971-832E-325BD6D62906}" destId="{354BA9DA-2558-4338-9E85-F6E1F339295A}" srcOrd="1" destOrd="0" presId="urn:microsoft.com/office/officeart/2005/8/layout/pyramid1"/>
    <dgm:cxn modelId="{B578DB60-DDFB-4149-8EE2-B23B7CBA866D}" srcId="{88EF4BFB-BC8F-4879-94EC-A7C4DC30F3A5}" destId="{E8364674-05D0-4971-832E-325BD6D62906}" srcOrd="2" destOrd="0" parTransId="{7BC94E21-6904-421F-BF60-48D9E2A28CD2}" sibTransId="{4535129F-6917-400F-B425-59C50A54B6A0}"/>
    <dgm:cxn modelId="{0FA774B7-F836-4DB2-A4CE-1EF75F76F684}" type="presOf" srcId="{88EF4BFB-BC8F-4879-94EC-A7C4DC30F3A5}" destId="{7D4871AC-6B54-45A2-AC63-9644AA3E194C}" srcOrd="0" destOrd="0" presId="urn:microsoft.com/office/officeart/2005/8/layout/pyramid1"/>
    <dgm:cxn modelId="{0B07D430-9D44-43F2-9EAB-C946AE67D561}" type="presOf" srcId="{8707E29E-2FD2-4FBB-8D48-B74F70F39489}" destId="{FE85F014-D9BD-4E76-A7B6-0268863F8E85}" srcOrd="1" destOrd="0" presId="urn:microsoft.com/office/officeart/2005/8/layout/pyramid1"/>
    <dgm:cxn modelId="{483FC9CE-18CB-460B-8CE9-7BEF7CB1F634}" type="presOf" srcId="{F8CB5195-D99D-47AF-A4E0-5B7FF77549C0}" destId="{5AD093F1-6132-40D9-82DE-ADB6366E4D52}" srcOrd="1" destOrd="0" presId="urn:microsoft.com/office/officeart/2005/8/layout/pyramid1"/>
    <dgm:cxn modelId="{FCDB388A-B2FD-4250-B860-D0E986522522}" type="presParOf" srcId="{7D4871AC-6B54-45A2-AC63-9644AA3E194C}" destId="{557097FF-CDCF-4B0D-A924-F185D186737A}" srcOrd="0" destOrd="0" presId="urn:microsoft.com/office/officeart/2005/8/layout/pyramid1"/>
    <dgm:cxn modelId="{DF4722E4-8D41-43F0-B11F-8408605F9F25}" type="presParOf" srcId="{557097FF-CDCF-4B0D-A924-F185D186737A}" destId="{1F7E8BA4-D56C-49A3-8A9A-5185E105EB1D}" srcOrd="0" destOrd="0" presId="urn:microsoft.com/office/officeart/2005/8/layout/pyramid1"/>
    <dgm:cxn modelId="{630F207D-CB58-421F-9B7D-8A0DDBABDEBA}" type="presParOf" srcId="{557097FF-CDCF-4B0D-A924-F185D186737A}" destId="{6EE2C188-4216-4775-83D3-109FDCB40198}" srcOrd="1" destOrd="0" presId="urn:microsoft.com/office/officeart/2005/8/layout/pyramid1"/>
    <dgm:cxn modelId="{11CF65B0-9301-4AE5-B986-D2CBF4B56FD9}" type="presParOf" srcId="{7D4871AC-6B54-45A2-AC63-9644AA3E194C}" destId="{047C9A8C-A05D-4047-93CC-6ECDC0A5004B}" srcOrd="1" destOrd="0" presId="urn:microsoft.com/office/officeart/2005/8/layout/pyramid1"/>
    <dgm:cxn modelId="{B4098B43-60DB-4799-A00E-080D7DBDEEC4}" type="presParOf" srcId="{047C9A8C-A05D-4047-93CC-6ECDC0A5004B}" destId="{1FFA9919-D6B6-479C-8D03-638105DC7F7B}" srcOrd="0" destOrd="0" presId="urn:microsoft.com/office/officeart/2005/8/layout/pyramid1"/>
    <dgm:cxn modelId="{370CAA53-59C1-4116-A3D8-DC3DA140B212}" type="presParOf" srcId="{047C9A8C-A05D-4047-93CC-6ECDC0A5004B}" destId="{FE85F014-D9BD-4E76-A7B6-0268863F8E85}" srcOrd="1" destOrd="0" presId="urn:microsoft.com/office/officeart/2005/8/layout/pyramid1"/>
    <dgm:cxn modelId="{DD291F83-DDD5-4724-AB96-C17E81192125}" type="presParOf" srcId="{7D4871AC-6B54-45A2-AC63-9644AA3E194C}" destId="{AC737AEF-4AE9-43AD-8F6C-5A266497C319}" srcOrd="2" destOrd="0" presId="urn:microsoft.com/office/officeart/2005/8/layout/pyramid1"/>
    <dgm:cxn modelId="{351C3468-856F-41E4-96AD-04129CE88D85}" type="presParOf" srcId="{AC737AEF-4AE9-43AD-8F6C-5A266497C319}" destId="{C3734E92-B72A-4357-8A5E-105DDC8A04DB}" srcOrd="0" destOrd="0" presId="urn:microsoft.com/office/officeart/2005/8/layout/pyramid1"/>
    <dgm:cxn modelId="{CEF2F914-9D8E-45BD-A502-8B105AA2F93C}" type="presParOf" srcId="{AC737AEF-4AE9-43AD-8F6C-5A266497C319}" destId="{354BA9DA-2558-4338-9E85-F6E1F339295A}" srcOrd="1" destOrd="0" presId="urn:microsoft.com/office/officeart/2005/8/layout/pyramid1"/>
    <dgm:cxn modelId="{19C8FB15-0161-4252-9737-20E117B150D3}" type="presParOf" srcId="{7D4871AC-6B54-45A2-AC63-9644AA3E194C}" destId="{247092C4-C142-400D-8DA8-FC7B90B32E67}" srcOrd="3" destOrd="0" presId="urn:microsoft.com/office/officeart/2005/8/layout/pyramid1"/>
    <dgm:cxn modelId="{78814C55-FD3C-4E74-98CD-1CE5B7F57E7A}" type="presParOf" srcId="{247092C4-C142-400D-8DA8-FC7B90B32E67}" destId="{35EDCF09-DAF0-4EA4-8BA5-645109AF06E3}" srcOrd="0" destOrd="0" presId="urn:microsoft.com/office/officeart/2005/8/layout/pyramid1"/>
    <dgm:cxn modelId="{A39FC3D0-7140-4119-9DA3-1074D6715BF2}" type="presParOf" srcId="{247092C4-C142-400D-8DA8-FC7B90B32E67}" destId="{14F8CDC4-8A1B-483D-A104-DEBAAD82BD1B}" srcOrd="1" destOrd="0" presId="urn:microsoft.com/office/officeart/2005/8/layout/pyramid1"/>
    <dgm:cxn modelId="{4A855229-8173-47C0-817B-343002A19C8F}" type="presParOf" srcId="{7D4871AC-6B54-45A2-AC63-9644AA3E194C}" destId="{7B095722-21A6-4CCD-B7B4-C0A1BBF94E67}" srcOrd="4" destOrd="0" presId="urn:microsoft.com/office/officeart/2005/8/layout/pyramid1"/>
    <dgm:cxn modelId="{11F64E52-EF33-42D4-80DF-B542E2AC74C2}" type="presParOf" srcId="{7B095722-21A6-4CCD-B7B4-C0A1BBF94E67}" destId="{BA215F07-8E65-4737-9ED1-DACAC274B673}" srcOrd="0" destOrd="0" presId="urn:microsoft.com/office/officeart/2005/8/layout/pyramid1"/>
    <dgm:cxn modelId="{5BA3F533-16E6-4FFD-AE29-65B846545D87}" type="presParOf" srcId="{7B095722-21A6-4CCD-B7B4-C0A1BBF94E67}" destId="{5AD093F1-6132-40D9-82DE-ADB6366E4D5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E8BA4-D56C-49A3-8A9A-5185E105EB1D}">
      <dsp:nvSpPr>
        <dsp:cNvPr id="0" name=""/>
        <dsp:cNvSpPr/>
      </dsp:nvSpPr>
      <dsp:spPr>
        <a:xfrm>
          <a:off x="3200402" y="0"/>
          <a:ext cx="2285994" cy="1727114"/>
        </a:xfrm>
        <a:prstGeom prst="trapezoid">
          <a:avLst>
            <a:gd name="adj" fmla="val 6477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kern="1200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kern="1200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Self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Actualization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000" b="0" i="0" u="none" strike="noStrike" kern="1200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sp:txBody>
      <dsp:txXfrm>
        <a:off x="3200402" y="0"/>
        <a:ext cx="2285994" cy="1727114"/>
      </dsp:txXfrm>
    </dsp:sp>
    <dsp:sp modelId="{1FFA9919-D6B6-479C-8D03-638105DC7F7B}">
      <dsp:nvSpPr>
        <dsp:cNvPr id="0" name=""/>
        <dsp:cNvSpPr/>
      </dsp:nvSpPr>
      <dsp:spPr>
        <a:xfrm>
          <a:off x="2286009" y="1727114"/>
          <a:ext cx="4114781" cy="1505059"/>
        </a:xfrm>
        <a:prstGeom prst="trapezoid">
          <a:avLst>
            <a:gd name="adj" fmla="val 6477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Ego/Esteem: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Appreciation, feeling good</a:t>
          </a:r>
          <a:endParaRPr kumimoji="0" lang="en-US" sz="2900" b="0" i="0" u="none" strike="noStrike" kern="1200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sp:txBody>
      <dsp:txXfrm>
        <a:off x="3006096" y="1727114"/>
        <a:ext cx="2674607" cy="1505059"/>
      </dsp:txXfrm>
    </dsp:sp>
    <dsp:sp modelId="{C3734E92-B72A-4357-8A5E-105DDC8A04DB}">
      <dsp:nvSpPr>
        <dsp:cNvPr id="0" name=""/>
        <dsp:cNvSpPr/>
      </dsp:nvSpPr>
      <dsp:spPr>
        <a:xfrm>
          <a:off x="1436014" y="3249948"/>
          <a:ext cx="5802989" cy="1269610"/>
        </a:xfrm>
        <a:prstGeom prst="trapezoid">
          <a:avLst>
            <a:gd name="adj" fmla="val 6477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Belonging: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Family &amp; friends</a:t>
          </a:r>
          <a:endParaRPr kumimoji="0" lang="en-US" sz="3000" b="0" i="0" u="none" strike="noStrike" kern="1200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sp:txBody>
      <dsp:txXfrm>
        <a:off x="2451538" y="3249948"/>
        <a:ext cx="3771943" cy="1269610"/>
      </dsp:txXfrm>
    </dsp:sp>
    <dsp:sp modelId="{35EDCF09-DAF0-4EA4-8BA5-645109AF06E3}">
      <dsp:nvSpPr>
        <dsp:cNvPr id="0" name=""/>
        <dsp:cNvSpPr/>
      </dsp:nvSpPr>
      <dsp:spPr>
        <a:xfrm>
          <a:off x="609595" y="4501784"/>
          <a:ext cx="7467608" cy="1269610"/>
        </a:xfrm>
        <a:prstGeom prst="trapezoid">
          <a:avLst>
            <a:gd name="adj" fmla="val 6477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Safety: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0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physical, financial, and emotional</a:t>
          </a:r>
          <a:endParaRPr kumimoji="0" lang="en-US" sz="3000" b="0" i="0" u="none" strike="noStrike" kern="1200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sp:txBody>
      <dsp:txXfrm>
        <a:off x="1916427" y="4501784"/>
        <a:ext cx="4853945" cy="1269610"/>
      </dsp:txXfrm>
    </dsp:sp>
    <dsp:sp modelId="{BA215F07-8E65-4737-9ED1-DACAC274B673}">
      <dsp:nvSpPr>
        <dsp:cNvPr id="0" name=""/>
        <dsp:cNvSpPr/>
      </dsp:nvSpPr>
      <dsp:spPr>
        <a:xfrm>
          <a:off x="0" y="5771395"/>
          <a:ext cx="8686800" cy="934204"/>
        </a:xfrm>
        <a:prstGeom prst="trapezoid">
          <a:avLst>
            <a:gd name="adj" fmla="val 64773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Physical: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normalizeH="0" baseline="0" dirty="0" smtClean="0">
              <a:ln/>
              <a:effectLst/>
              <a:latin typeface="Brady Bunch Remastered" panose="020B0604020202020204" charset="0"/>
              <a:cs typeface="Arial" pitchFamily="34" charset="0"/>
            </a:rPr>
            <a:t>Food, Water, Shelter, sleep</a:t>
          </a:r>
          <a:endParaRPr kumimoji="0" lang="en-US" sz="2800" b="0" i="0" u="none" strike="noStrike" kern="1200" cap="none" normalizeH="0" baseline="0" dirty="0" smtClean="0">
            <a:ln/>
            <a:effectLst/>
            <a:latin typeface="Brady Bunch Remastered" panose="020B0604020202020204" charset="0"/>
            <a:cs typeface="Arial" pitchFamily="34" charset="0"/>
          </a:endParaRPr>
        </a:p>
      </dsp:txBody>
      <dsp:txXfrm>
        <a:off x="1520189" y="5771395"/>
        <a:ext cx="5646420" cy="93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5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8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5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8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6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2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4768C-4539-4AA0-B44E-F695272C7CF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8E78B-14F0-4CA8-A0A5-216DD1B50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ef_wu8BnCj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DkxsNmKDG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di5zAMMxaI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ucf76E-R2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830059">
            <a:off x="3853" y="80504"/>
            <a:ext cx="8661251" cy="3453214"/>
          </a:xfrm>
        </p:spPr>
        <p:txBody>
          <a:bodyPr>
            <a:normAutofit/>
          </a:bodyPr>
          <a:lstStyle/>
          <a:p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  <a:t>The</a:t>
            </a:r>
            <a:b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</a:b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  <a:t>Communication</a:t>
            </a:r>
            <a:b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</a:b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  <a:t>Process</a:t>
            </a:r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kaDylan Ope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8" flipH="1">
            <a:off x="4116587" y="3404211"/>
            <a:ext cx="4457790" cy="2804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4246" y="3733800"/>
            <a:ext cx="518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228600" algn="ctr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70C0"/>
                </a:solidFill>
                <a:latin typeface="Chinacat" panose="020B0604020202020204"/>
              </a:rPr>
              <a:t>4 Videos</a:t>
            </a:r>
          </a:p>
          <a:p>
            <a:pPr marL="571500" indent="-228600" algn="ctr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70C0"/>
                </a:solidFill>
                <a:latin typeface="Chinacat" panose="020B0604020202020204"/>
              </a:rPr>
              <a:t>26 Slides</a:t>
            </a:r>
          </a:p>
          <a:p>
            <a:pPr marL="571500" indent="-228600" algn="ctr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70C0"/>
                </a:solidFill>
                <a:latin typeface="Chinacat" panose="020B0604020202020204"/>
              </a:rPr>
              <a:t>20 Word Wall </a:t>
            </a:r>
          </a:p>
          <a:p>
            <a:pPr marL="571500" indent="-228600" algn="ctr"/>
            <a:r>
              <a:rPr lang="en-US" sz="3600" dirty="0" smtClean="0">
                <a:solidFill>
                  <a:srgbClr val="0070C0"/>
                </a:solidFill>
                <a:latin typeface="Chinacat" panose="020B0604020202020204"/>
              </a:rPr>
              <a:t>Posters</a:t>
            </a:r>
          </a:p>
          <a:p>
            <a:pPr algn="ctr"/>
            <a:endParaRPr lang="en-US" sz="3600" dirty="0">
              <a:solidFill>
                <a:srgbClr val="0070C0"/>
              </a:solidFill>
              <a:latin typeface="Chinacat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6554" y="6411456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 BERKLEY" panose="02000000000000000000" pitchFamily="2" charset="0"/>
              </a:rPr>
              <a:t>Created by: Not Just for Elementary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1143000"/>
          </a:xfrm>
        </p:spPr>
        <p:txBody>
          <a:bodyPr>
            <a:noAutofit/>
          </a:bodyPr>
          <a:lstStyle/>
          <a:p>
            <a:r>
              <a:rPr lang="en-US" sz="7500" dirty="0" smtClean="0">
                <a:latin typeface="Brady Bunch Remastered" pitchFamily="34" charset="0"/>
              </a:rPr>
              <a:t>To participate in social</a:t>
            </a:r>
            <a:endParaRPr lang="en-US" sz="7500" dirty="0">
              <a:latin typeface="Brady Bunch Remaster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4318" y="5791200"/>
            <a:ext cx="5791200" cy="124649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7500" dirty="0" smtClean="0">
                <a:solidFill>
                  <a:prstClr val="black"/>
                </a:solidFill>
                <a:latin typeface="Brady Bunch Remastered" pitchFamily="34" charset="0"/>
                <a:ea typeface="+mj-ea"/>
                <a:cs typeface="+mj-cs"/>
              </a:rPr>
              <a:t>rituals</a:t>
            </a:r>
            <a:endParaRPr lang="en-US" dirty="0"/>
          </a:p>
        </p:txBody>
      </p:sp>
      <p:pic>
        <p:nvPicPr>
          <p:cNvPr id="1027" name="Picture 3" descr="C:\Users\admin\AppData\Local\Microsoft\Windows\Temporary Internet Files\Content.IE5\3H3CY2MM\MC90008349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4002634" cy="490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4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0518"/>
            <a:ext cx="9144000" cy="1143000"/>
          </a:xfrm>
        </p:spPr>
        <p:txBody>
          <a:bodyPr>
            <a:noAutofit/>
          </a:bodyPr>
          <a:lstStyle/>
          <a:p>
            <a:r>
              <a:rPr lang="en-US" sz="7500" dirty="0" smtClean="0">
                <a:latin typeface="Brady Bunch Remastered" pitchFamily="34" charset="0"/>
              </a:rPr>
              <a:t>To inform</a:t>
            </a:r>
            <a:endParaRPr lang="en-US" sz="7500" dirty="0">
              <a:latin typeface="Brady Bunch Remaster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52440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21353102">
            <a:off x="108554" y="685996"/>
            <a:ext cx="8921438" cy="5334000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40974">
            <a:off x="-15609" y="2375723"/>
            <a:ext cx="9107798" cy="1470025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>
                    <a:lumMod val="10000"/>
                  </a:schemeClr>
                </a:solidFill>
                <a:latin typeface="akaDylan Plain" pitchFamily="82" charset="0"/>
              </a:rPr>
              <a:t>5</a:t>
            </a:r>
            <a:r>
              <a:rPr lang="en-US" sz="6300" dirty="0" smtClean="0">
                <a:solidFill>
                  <a:schemeClr val="bg2">
                    <a:lumMod val="10000"/>
                  </a:schemeClr>
                </a:solidFill>
                <a:latin typeface="akaDylan Plain" pitchFamily="82" charset="0"/>
              </a:rPr>
              <a:t> </a:t>
            </a:r>
            <a:br>
              <a:rPr lang="en-US" sz="6300" dirty="0" smtClean="0">
                <a:solidFill>
                  <a:schemeClr val="bg2">
                    <a:lumMod val="10000"/>
                  </a:schemeClr>
                </a:solidFill>
                <a:latin typeface="akaDylan Plain" pitchFamily="82" charset="0"/>
              </a:rPr>
            </a:br>
            <a:r>
              <a:rPr lang="en-US" sz="6300" dirty="0" smtClean="0">
                <a:solidFill>
                  <a:schemeClr val="bg2">
                    <a:lumMod val="10000"/>
                  </a:schemeClr>
                </a:solidFill>
                <a:latin typeface="akaDylan Plain" pitchFamily="82" charset="0"/>
              </a:rPr>
              <a:t>Characteristics </a:t>
            </a:r>
            <a:br>
              <a:rPr lang="en-US" sz="6300" dirty="0" smtClean="0">
                <a:solidFill>
                  <a:schemeClr val="bg2">
                    <a:lumMod val="10000"/>
                  </a:schemeClr>
                </a:solidFill>
                <a:latin typeface="akaDylan Plain" pitchFamily="82" charset="0"/>
              </a:rPr>
            </a:br>
            <a:r>
              <a:rPr lang="en-US" sz="6300" dirty="0" smtClean="0">
                <a:solidFill>
                  <a:schemeClr val="bg2">
                    <a:lumMod val="10000"/>
                  </a:schemeClr>
                </a:solidFill>
                <a:latin typeface="akaDylan Plain" pitchFamily="82" charset="0"/>
              </a:rPr>
              <a:t>of Communication</a:t>
            </a:r>
            <a:endParaRPr lang="en-US" sz="6300" dirty="0">
              <a:solidFill>
                <a:schemeClr val="bg2">
                  <a:lumMod val="10000"/>
                </a:schemeClr>
              </a:solidFill>
              <a:latin typeface="akaDylan Plai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kaDylan Plain" pitchFamily="82" charset="0"/>
              </a:rPr>
              <a:t>Learned</a:t>
            </a:r>
            <a:endParaRPr lang="en-US" sz="60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" y="4114800"/>
            <a:ext cx="9144000" cy="2743200"/>
          </a:xfrm>
        </p:spPr>
        <p:txBody>
          <a:bodyPr lIns="0" r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rgbClr val="006600"/>
                </a:solidFill>
                <a:latin typeface="Chinacat" pitchFamily="2" charset="0"/>
              </a:rPr>
              <a:t>Communication is </a:t>
            </a:r>
            <a:r>
              <a:rPr lang="en-US" sz="4000" u="sng" dirty="0" smtClean="0">
                <a:solidFill>
                  <a:srgbClr val="006600"/>
                </a:solidFill>
                <a:latin typeface="Chinacat" pitchFamily="2" charset="0"/>
              </a:rPr>
              <a:t>learned</a:t>
            </a:r>
            <a:r>
              <a:rPr lang="en-US" sz="4000" dirty="0" smtClean="0">
                <a:solidFill>
                  <a:srgbClr val="006600"/>
                </a:solidFill>
                <a:latin typeface="Chinacat" pitchFamily="2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rgbClr val="006600"/>
                </a:solidFill>
                <a:latin typeface="Chinacat" pitchFamily="2" charset="0"/>
              </a:rPr>
              <a:t>because we become better communicators over time through practice and experiences.</a:t>
            </a:r>
            <a:endParaRPr lang="en-US" sz="4000" dirty="0">
              <a:solidFill>
                <a:srgbClr val="006600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18" y="152400"/>
            <a:ext cx="2578964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kaDylan Plain" pitchFamily="82" charset="0"/>
              </a:rPr>
              <a:t>Transactional</a:t>
            </a:r>
            <a:endParaRPr lang="en-US" sz="60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81400"/>
            <a:ext cx="8991600" cy="1752600"/>
          </a:xfrm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rgbClr val="006600"/>
                </a:solidFill>
                <a:latin typeface="Chinacat" pitchFamily="2" charset="0"/>
              </a:rPr>
              <a:t>Communication is </a:t>
            </a:r>
            <a:r>
              <a:rPr lang="en-US" sz="4500" u="sng" dirty="0" smtClean="0">
                <a:solidFill>
                  <a:srgbClr val="006600"/>
                </a:solidFill>
                <a:latin typeface="Chinacat" pitchFamily="2" charset="0"/>
              </a:rPr>
              <a:t>transactional</a:t>
            </a:r>
            <a:r>
              <a:rPr lang="en-US" sz="4500" dirty="0" smtClean="0">
                <a:solidFill>
                  <a:srgbClr val="006600"/>
                </a:solidFill>
                <a:latin typeface="Chinacat" pitchFamily="2" charset="0"/>
              </a:rPr>
              <a:t> because it involves an exchange.</a:t>
            </a:r>
            <a:endParaRPr lang="en-US" sz="4500" dirty="0">
              <a:solidFill>
                <a:srgbClr val="006600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44" y="0"/>
            <a:ext cx="3002712" cy="2722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49840"/>
            <a:ext cx="8305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Chinacat" pitchFamily="2" charset="0"/>
              </a:rPr>
              <a:t>In other words: </a:t>
            </a:r>
          </a:p>
          <a:p>
            <a:pPr algn="ctr"/>
            <a:r>
              <a:rPr lang="en-US" sz="3500" dirty="0" smtClean="0">
                <a:latin typeface="Chinacat" pitchFamily="2" charset="0"/>
              </a:rPr>
              <a:t>You have to </a:t>
            </a:r>
            <a:r>
              <a:rPr lang="en-US" sz="3500" u="sng" dirty="0" smtClean="0">
                <a:latin typeface="Chinacat" pitchFamily="2" charset="0"/>
              </a:rPr>
              <a:t>give</a:t>
            </a:r>
            <a:r>
              <a:rPr lang="en-US" sz="3500" dirty="0" smtClean="0">
                <a:latin typeface="Chinacat" pitchFamily="2" charset="0"/>
              </a:rPr>
              <a:t> and </a:t>
            </a:r>
            <a:r>
              <a:rPr lang="en-US" sz="3500" u="sng" dirty="0" smtClean="0">
                <a:latin typeface="Chinacat" pitchFamily="2" charset="0"/>
              </a:rPr>
              <a:t>receive</a:t>
            </a:r>
            <a:r>
              <a:rPr lang="en-US" sz="3500" dirty="0" smtClean="0">
                <a:latin typeface="Chinacat" pitchFamily="2" charset="0"/>
              </a:rPr>
              <a:t> for communication to happen.</a:t>
            </a:r>
            <a:endParaRPr lang="en-US" sz="3500" dirty="0">
              <a:latin typeface="China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kaDylan Plain" pitchFamily="82" charset="0"/>
              </a:rPr>
              <a:t>Unavoidable</a:t>
            </a:r>
            <a:endParaRPr lang="en-US" sz="60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81400"/>
            <a:ext cx="9144000" cy="1752600"/>
          </a:xfrm>
        </p:spPr>
        <p:txBody>
          <a:bodyPr lIns="0" rIns="0">
            <a:no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hinacat" pitchFamily="2" charset="0"/>
              </a:rPr>
              <a:t>Communication is </a:t>
            </a:r>
            <a:r>
              <a:rPr lang="en-US" sz="4000" u="sng" dirty="0" smtClean="0">
                <a:solidFill>
                  <a:schemeClr val="accent1">
                    <a:lumMod val="50000"/>
                  </a:schemeClr>
                </a:solidFill>
                <a:latin typeface="Chinacat" pitchFamily="2" charset="0"/>
              </a:rPr>
              <a:t>unavoidable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Chinacat" pitchFamily="2" charset="0"/>
              </a:rPr>
              <a:t> because it is impossible to not communicate.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24" y="0"/>
            <a:ext cx="2518951" cy="2722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49840"/>
            <a:ext cx="8305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Chinacat" pitchFamily="2" charset="0"/>
              </a:rPr>
              <a:t>You communicate through your appearance, body language, words, tone, actions, and more!</a:t>
            </a:r>
            <a:endParaRPr lang="en-US" sz="3500" dirty="0">
              <a:latin typeface="China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71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2362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kaDylan Plain" pitchFamily="82" charset="0"/>
              </a:rPr>
              <a:t>Continuous</a:t>
            </a:r>
            <a:endParaRPr lang="en-US" sz="60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97240"/>
            <a:ext cx="9144000" cy="1752600"/>
          </a:xfrm>
        </p:spPr>
        <p:txBody>
          <a:bodyPr lIns="0" rIns="0">
            <a:noAutofit/>
          </a:bodyPr>
          <a:lstStyle/>
          <a:p>
            <a:r>
              <a:rPr lang="en-US" sz="3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inacat" pitchFamily="2" charset="0"/>
              </a:rPr>
              <a:t>Communication is </a:t>
            </a:r>
            <a:r>
              <a:rPr lang="en-US" sz="35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inacat" pitchFamily="2" charset="0"/>
              </a:rPr>
              <a:t>continuous</a:t>
            </a:r>
            <a:r>
              <a:rPr lang="en-US" sz="3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inacat" pitchFamily="2" charset="0"/>
              </a:rPr>
              <a:t> because relationships are influenced and reshaped by each interaction.</a:t>
            </a:r>
            <a:endParaRPr lang="en-US" sz="3500" dirty="0">
              <a:solidFill>
                <a:schemeClr val="tx1">
                  <a:lumMod val="50000"/>
                  <a:lumOff val="50000"/>
                </a:schemeClr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72" y="0"/>
            <a:ext cx="2224454" cy="2722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99" y="5165229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Chinacat" pitchFamily="2" charset="0"/>
              </a:rPr>
              <a:t>Have you ever:  </a:t>
            </a:r>
          </a:p>
          <a:p>
            <a:pPr marL="346075" indent="-346075" algn="ctr">
              <a:buFont typeface="Arial" pitchFamily="34" charset="0"/>
              <a:buChar char="•"/>
            </a:pPr>
            <a:r>
              <a:rPr lang="en-US" sz="2600" dirty="0" smtClean="0">
                <a:latin typeface="Chinacat" pitchFamily="2" charset="0"/>
              </a:rPr>
              <a:t>gotten a bad first impression of someone?</a:t>
            </a:r>
          </a:p>
          <a:p>
            <a:pPr marL="284163" indent="-284163" algn="ctr">
              <a:buFont typeface="Arial" pitchFamily="34" charset="0"/>
              <a:buChar char="•"/>
            </a:pPr>
            <a:r>
              <a:rPr lang="en-US" sz="2600" dirty="0" smtClean="0">
                <a:latin typeface="Chinacat" pitchFamily="2" charset="0"/>
              </a:rPr>
              <a:t>overcome someone’s negative opinion of you?</a:t>
            </a:r>
          </a:p>
          <a:p>
            <a:pPr marL="284163" indent="-284163" algn="ctr">
              <a:buFont typeface="Arial" pitchFamily="34" charset="0"/>
              <a:buChar char="•"/>
            </a:pPr>
            <a:r>
              <a:rPr lang="en-US" sz="2600" dirty="0">
                <a:latin typeface="Chinacat" pitchFamily="2" charset="0"/>
              </a:rPr>
              <a:t>c</a:t>
            </a:r>
            <a:r>
              <a:rPr lang="en-US" sz="2600" dirty="0" smtClean="0">
                <a:latin typeface="Chinacat" pitchFamily="2" charset="0"/>
              </a:rPr>
              <a:t>hanged your view of someone based on their actions?</a:t>
            </a:r>
            <a:endParaRPr lang="en-US" sz="2600" dirty="0">
              <a:latin typeface="China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4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960" y="2198688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kaDylan Plain" pitchFamily="82" charset="0"/>
              </a:rPr>
              <a:t>Complex</a:t>
            </a:r>
            <a:endParaRPr lang="en-US" sz="60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1752600"/>
          </a:xfrm>
        </p:spPr>
        <p:txBody>
          <a:bodyPr lIns="0" rIns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800" dirty="0" smtClean="0">
                <a:solidFill>
                  <a:srgbClr val="C00000"/>
                </a:solidFill>
                <a:latin typeface="Chinacat" pitchFamily="2" charset="0"/>
              </a:rPr>
              <a:t>Communication is </a:t>
            </a:r>
            <a:r>
              <a:rPr lang="en-US" sz="3800" u="sng" dirty="0" smtClean="0">
                <a:solidFill>
                  <a:srgbClr val="C00000"/>
                </a:solidFill>
                <a:latin typeface="Chinacat" pitchFamily="2" charset="0"/>
              </a:rPr>
              <a:t>complex</a:t>
            </a:r>
            <a:r>
              <a:rPr lang="en-US" sz="3800" dirty="0" smtClean="0">
                <a:solidFill>
                  <a:srgbClr val="C00000"/>
                </a:solidFill>
                <a:latin typeface="Chinacat" pitchFamily="2" charset="0"/>
              </a:rPr>
              <a:t> because </a:t>
            </a:r>
            <a:r>
              <a:rPr lang="en-US" sz="3800" dirty="0" smtClean="0">
                <a:solidFill>
                  <a:srgbClr val="C00000"/>
                </a:solidFill>
                <a:latin typeface="Chinacat" pitchFamily="2" charset="0"/>
              </a:rPr>
              <a:t>it’s…</a:t>
            </a:r>
            <a:endParaRPr lang="en-US" sz="3800" dirty="0" smtClean="0">
              <a:solidFill>
                <a:srgbClr val="C00000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94328"/>
            <a:ext cx="3962400" cy="2344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0" y="38100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Symbolic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Cultural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Irreversible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Circular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Purposef</a:t>
            </a:r>
            <a:r>
              <a:rPr lang="en-US" sz="2900" b="1" spc="300" dirty="0" smtClean="0">
                <a:solidFill>
                  <a:srgbClr val="C00000"/>
                </a:solidFill>
                <a:latin typeface="Chinacat" pitchFamily="2" charset="0"/>
              </a:rPr>
              <a:t>ul</a:t>
            </a:r>
            <a:r>
              <a:rPr lang="en-US" sz="2900" spc="300" dirty="0" smtClean="0">
                <a:solidFill>
                  <a:srgbClr val="C00000"/>
                </a:solidFill>
                <a:latin typeface="Chinacat" pitchFamily="2" charset="0"/>
              </a:rPr>
              <a:t> 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Impossible </a:t>
            </a: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to </a:t>
            </a:r>
            <a:r>
              <a:rPr lang="en-US" sz="2900" b="1" dirty="0" smtClean="0">
                <a:solidFill>
                  <a:srgbClr val="C00000"/>
                </a:solidFill>
                <a:latin typeface="Chinacat" pitchFamily="2" charset="0"/>
              </a:rPr>
              <a:t>duplicate</a:t>
            </a:r>
            <a:endParaRPr lang="en-US" sz="2900" b="1" dirty="0">
              <a:solidFill>
                <a:srgbClr val="C00000"/>
              </a:solidFill>
              <a:latin typeface="Chinaca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6519446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hinacat" panose="020B0604020202020204"/>
                <a:hlinkClick r:id="rId3"/>
              </a:rPr>
              <a:t>http://youtu.be/ef_wu8BnCjs</a:t>
            </a:r>
            <a:r>
              <a:rPr lang="en-US" sz="1600" dirty="0">
                <a:latin typeface="Chinacat" panose="020B0604020202020204"/>
              </a:rPr>
              <a:t> </a:t>
            </a:r>
            <a:r>
              <a:rPr lang="en-US" sz="1600" dirty="0" smtClean="0">
                <a:latin typeface="Chinacat" panose="020B0604020202020204"/>
              </a:rPr>
              <a:t> </a:t>
            </a:r>
            <a:endParaRPr lang="en-US" sz="1600" dirty="0">
              <a:latin typeface="Chinacat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13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218756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akaDylan Plain" pitchFamily="82" charset="0"/>
              </a:rPr>
              <a:t>Symbolic</a:t>
            </a:r>
            <a:endParaRPr lang="en-US" sz="96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" y="3895744"/>
            <a:ext cx="9144000" cy="2743200"/>
          </a:xfrm>
        </p:spPr>
        <p:txBody>
          <a:bodyPr lIns="0" rIns="0"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Communication is </a:t>
            </a: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open to the receiver’s interpretation </a:t>
            </a:r>
            <a:endParaRPr lang="en-US" sz="4000" dirty="0">
              <a:solidFill>
                <a:schemeClr val="tx1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286">
            <a:off x="3507754" y="2136020"/>
            <a:ext cx="2204691" cy="29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960" y="23884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akaDylan Plain" pitchFamily="82" charset="0"/>
              </a:rPr>
              <a:t>Cultural</a:t>
            </a:r>
            <a:endParaRPr lang="en-US" sz="96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" y="5440290"/>
            <a:ext cx="9144000" cy="1417709"/>
          </a:xfrm>
        </p:spPr>
        <p:txBody>
          <a:bodyPr lIns="0" rIns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3700" dirty="0" smtClean="0">
                <a:solidFill>
                  <a:schemeClr val="tx1"/>
                </a:solidFill>
                <a:latin typeface="Chinacat" pitchFamily="2" charset="0"/>
              </a:rPr>
              <a:t>Cultures add different and new meanings to words, phrases, and actions.</a:t>
            </a:r>
            <a:endParaRPr lang="en-US" sz="3700" dirty="0">
              <a:solidFill>
                <a:schemeClr val="tx1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58" y="1752600"/>
            <a:ext cx="45514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648712">
            <a:off x="-226439" y="355443"/>
            <a:ext cx="8661251" cy="3453214"/>
          </a:xfrm>
        </p:spPr>
        <p:txBody>
          <a:bodyPr>
            <a:normAutofit/>
          </a:bodyPr>
          <a:lstStyle/>
          <a:p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  <a:t>The</a:t>
            </a:r>
            <a:b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</a:b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  <a:t>Communication</a:t>
            </a:r>
            <a:b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</a:b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aDylan Open" pitchFamily="82" charset="0"/>
              </a:rPr>
              <a:t>Process</a:t>
            </a:r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kaDylan Ope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329" flipH="1">
            <a:off x="4646253" y="3792785"/>
            <a:ext cx="4457790" cy="2804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84332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https://www.youtube.com/watch?v=rDkxsNmKDGk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60" y="0"/>
            <a:ext cx="8915400" cy="1470025"/>
          </a:xfrm>
        </p:spPr>
        <p:txBody>
          <a:bodyPr>
            <a:normAutofit/>
          </a:bodyPr>
          <a:lstStyle/>
          <a:p>
            <a:r>
              <a:rPr lang="en-US" sz="8200" dirty="0" smtClean="0">
                <a:latin typeface="akaDylan Plain" pitchFamily="82" charset="0"/>
              </a:rPr>
              <a:t>Irreversible</a:t>
            </a:r>
            <a:endParaRPr lang="en-US" sz="82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" y="4114800"/>
            <a:ext cx="9144000" cy="2743200"/>
          </a:xfrm>
        </p:spPr>
        <p:txBody>
          <a:bodyPr lIns="0" rIns="0"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Once communication is sent, it can’t be taken back.</a:t>
            </a:r>
            <a:endParaRPr lang="en-US" sz="4000" dirty="0">
              <a:solidFill>
                <a:schemeClr val="tx1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27" y="1752600"/>
            <a:ext cx="2530866" cy="32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rved Down Arrow 6"/>
          <p:cNvSpPr/>
          <p:nvPr/>
        </p:nvSpPr>
        <p:spPr>
          <a:xfrm>
            <a:off x="2334260" y="1470025"/>
            <a:ext cx="4495800" cy="1501775"/>
          </a:xfrm>
          <a:prstGeom prst="curved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60" y="0"/>
            <a:ext cx="8915400" cy="1470025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akaDylan Plain" pitchFamily="82" charset="0"/>
              </a:rPr>
              <a:t>circular</a:t>
            </a:r>
            <a:endParaRPr lang="en-US" sz="96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" y="4114800"/>
            <a:ext cx="9144000" cy="2743200"/>
          </a:xfrm>
        </p:spPr>
        <p:txBody>
          <a:bodyPr lIns="0" rIns="0"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All communication has both a </a:t>
            </a:r>
          </a:p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message and feedback. </a:t>
            </a:r>
            <a:endParaRPr lang="en-US" sz="4000" dirty="0">
              <a:solidFill>
                <a:schemeClr val="tx1"/>
              </a:solidFill>
              <a:latin typeface="Chinaca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43" y="1981199"/>
            <a:ext cx="2918590" cy="2832431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 flipH="1" flipV="1">
            <a:off x="2310376" y="4007276"/>
            <a:ext cx="4372610" cy="1524000"/>
          </a:xfrm>
          <a:prstGeom prst="curved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11" y="2133601"/>
            <a:ext cx="3200049" cy="28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60" y="0"/>
            <a:ext cx="8915400" cy="1470025"/>
          </a:xfrm>
        </p:spPr>
        <p:txBody>
          <a:bodyPr>
            <a:normAutofit/>
          </a:bodyPr>
          <a:lstStyle/>
          <a:p>
            <a:r>
              <a:rPr lang="en-US" sz="8800" dirty="0" smtClean="0">
                <a:latin typeface="akaDylan Plain" pitchFamily="82" charset="0"/>
              </a:rPr>
              <a:t>Purposeful</a:t>
            </a:r>
            <a:endParaRPr lang="en-US" sz="88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" y="4114800"/>
            <a:ext cx="9144000" cy="2743200"/>
          </a:xfrm>
        </p:spPr>
        <p:txBody>
          <a:bodyPr lIns="0" rIns="0"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There is always a reason behind </a:t>
            </a:r>
          </a:p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a message.</a:t>
            </a:r>
            <a:endParaRPr lang="en-US" sz="4000" dirty="0">
              <a:solidFill>
                <a:schemeClr val="tx1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9" y="1295400"/>
            <a:ext cx="4084554" cy="43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60" y="473905"/>
            <a:ext cx="8915400" cy="1470025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akaDylan Plain" pitchFamily="82" charset="0"/>
              </a:rPr>
              <a:t>Impossible to duplicate</a:t>
            </a:r>
            <a:endParaRPr lang="en-US" sz="80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" y="4114800"/>
            <a:ext cx="9144000" cy="2743200"/>
          </a:xfrm>
        </p:spPr>
        <p:txBody>
          <a:bodyPr lIns="0" rIns="0"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Chinacat" pitchFamily="2" charset="0"/>
              </a:rPr>
              <a:t>Each interaction is unique.</a:t>
            </a:r>
            <a:endParaRPr lang="en-US" sz="4000" dirty="0">
              <a:solidFill>
                <a:schemeClr val="tx1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3200"/>
            <a:ext cx="2291163" cy="2996136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2487950" y="2374368"/>
            <a:ext cx="4188419" cy="3733800"/>
          </a:xfrm>
          <a:prstGeom prst="noSmoking">
            <a:avLst>
              <a:gd name="adj" fmla="val 81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21353102">
            <a:off x="155656" y="840492"/>
            <a:ext cx="8726216" cy="4651837"/>
          </a:xfrm>
          <a:prstGeom prst="wedgeRoundRectCallout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40974">
            <a:off x="-15609" y="2375723"/>
            <a:ext cx="9107798" cy="1470025"/>
          </a:xfrm>
        </p:spPr>
        <p:txBody>
          <a:bodyPr>
            <a:noAutofit/>
          </a:bodyPr>
          <a:lstStyle/>
          <a:p>
            <a:r>
              <a:rPr lang="en-US" sz="6500" dirty="0" smtClean="0">
                <a:solidFill>
                  <a:schemeClr val="bg2">
                    <a:lumMod val="10000"/>
                  </a:schemeClr>
                </a:solidFill>
                <a:latin typeface="akaDylan Plain" pitchFamily="82" charset="0"/>
              </a:rPr>
              <a:t>The Communication Process</a:t>
            </a:r>
            <a:endParaRPr lang="en-US" sz="6500" dirty="0">
              <a:solidFill>
                <a:schemeClr val="bg2">
                  <a:lumMod val="10000"/>
                </a:schemeClr>
              </a:solidFill>
              <a:latin typeface="akaDylan Plai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313358">
            <a:off x="1524000" y="4897967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hinacat" pitchFamily="2" charset="0"/>
                <a:hlinkClick r:id="rId3"/>
              </a:rPr>
              <a:t>https://</a:t>
            </a:r>
            <a:r>
              <a:rPr lang="en-US" dirty="0" smtClean="0">
                <a:latin typeface="Chinacat" pitchFamily="2" charset="0"/>
                <a:hlinkClick r:id="rId3"/>
              </a:rPr>
              <a:t>www.youtube.com/watch?v=7di5zAMMxaI</a:t>
            </a:r>
            <a:r>
              <a:rPr lang="en-US" dirty="0" smtClean="0">
                <a:latin typeface="Chinacat" pitchFamily="2" charset="0"/>
              </a:rPr>
              <a:t> </a:t>
            </a:r>
            <a:endParaRPr lang="en-US" dirty="0">
              <a:latin typeface="China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838200" y="533400"/>
            <a:ext cx="7523480" cy="5566258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522070" y="209131"/>
            <a:ext cx="2031911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latin typeface="Chinacat" pitchFamily="2" charset="0"/>
              </a:rPr>
              <a:t>Sender</a:t>
            </a:r>
            <a:r>
              <a:rPr lang="en-US" sz="2800" dirty="0" smtClean="0">
                <a:latin typeface="Chinacat" pitchFamily="2" charset="0"/>
              </a:rPr>
              <a:t>- </a:t>
            </a:r>
            <a:r>
              <a:rPr lang="en-US" sz="2400" dirty="0" smtClean="0">
                <a:latin typeface="Chinacat" pitchFamily="2" charset="0"/>
              </a:rPr>
              <a:t>sends message</a:t>
            </a:r>
            <a:endParaRPr lang="en-US" sz="2400" dirty="0">
              <a:latin typeface="Chinacat" pitchFamily="2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344473" y="4830401"/>
            <a:ext cx="2192594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smtClean="0">
                <a:latin typeface="Chinacat" pitchFamily="2" charset="0"/>
              </a:rPr>
              <a:t>Channel</a:t>
            </a:r>
            <a:r>
              <a:rPr lang="en-US" sz="3000" dirty="0" smtClean="0">
                <a:latin typeface="Chinacat" pitchFamily="2" charset="0"/>
              </a:rPr>
              <a:t>- </a:t>
            </a:r>
            <a:r>
              <a:rPr lang="en-US" sz="2400" dirty="0" smtClean="0">
                <a:latin typeface="Chinacat" pitchFamily="2" charset="0"/>
              </a:rPr>
              <a:t>how/where message is delivered</a:t>
            </a:r>
            <a:endParaRPr lang="en-US" sz="2400" dirty="0">
              <a:latin typeface="Chinacat" pitchFamily="2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283018" y="5623306"/>
            <a:ext cx="2510013" cy="1046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latin typeface="Chinacat" pitchFamily="2" charset="0"/>
              </a:rPr>
              <a:t>Receiver</a:t>
            </a:r>
            <a:r>
              <a:rPr lang="en-US" sz="3600" dirty="0" smtClean="0">
                <a:latin typeface="Chinacat" pitchFamily="2" charset="0"/>
              </a:rPr>
              <a:t>-</a:t>
            </a:r>
            <a:r>
              <a:rPr lang="en-US" sz="4000" dirty="0" smtClean="0">
                <a:latin typeface="Chinacat" pitchFamily="2" charset="0"/>
              </a:rPr>
              <a:t> </a:t>
            </a:r>
            <a:r>
              <a:rPr lang="en-US" sz="2200" dirty="0" smtClean="0">
                <a:latin typeface="Chinacat" pitchFamily="2" charset="0"/>
              </a:rPr>
              <a:t>receives message</a:t>
            </a:r>
            <a:endParaRPr lang="en-US" sz="2200" dirty="0">
              <a:latin typeface="Chinacat" pitchFamily="2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2201" y="3289319"/>
            <a:ext cx="2192594" cy="1292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smtClean="0">
                <a:latin typeface="Chinacat" pitchFamily="2" charset="0"/>
              </a:rPr>
              <a:t>Feedback</a:t>
            </a:r>
            <a:r>
              <a:rPr lang="en-US" sz="2400" dirty="0" smtClean="0">
                <a:latin typeface="Chinacat" pitchFamily="2" charset="0"/>
              </a:rPr>
              <a:t>- message sent by receiver</a:t>
            </a:r>
            <a:endParaRPr lang="en-US" sz="2400" dirty="0" smtClean="0">
              <a:latin typeface="Chinacat" pitchFamily="2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6732509" y="309159"/>
            <a:ext cx="1954291" cy="1123384"/>
          </a:xfrm>
          <a:prstGeom prst="rect">
            <a:avLst/>
          </a:prstGeom>
          <a:solidFill>
            <a:srgbClr val="DBB7FF"/>
          </a:solidFill>
          <a:ln w="19050">
            <a:solidFill>
              <a:schemeClr val="bg2">
                <a:lumMod val="1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 smtClean="0">
                <a:latin typeface="Chinacat" pitchFamily="2" charset="0"/>
              </a:rPr>
              <a:t>Encoding</a:t>
            </a:r>
            <a:r>
              <a:rPr lang="en-US" sz="2700" dirty="0" smtClean="0">
                <a:latin typeface="Chinacat" pitchFamily="2" charset="0"/>
              </a:rPr>
              <a:t>- </a:t>
            </a:r>
            <a:r>
              <a:rPr lang="en-US" sz="2000" dirty="0" smtClean="0">
                <a:latin typeface="Chinacat" pitchFamily="2" charset="0"/>
              </a:rPr>
              <a:t>the intended message</a:t>
            </a:r>
            <a:endParaRPr lang="en-US" sz="2000" dirty="0">
              <a:latin typeface="Chinacat" pitchFamily="2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64412" y="5708346"/>
            <a:ext cx="2549718" cy="1061829"/>
          </a:xfrm>
          <a:prstGeom prst="rect">
            <a:avLst/>
          </a:prstGeom>
          <a:solidFill>
            <a:srgbClr val="DBB7FF"/>
          </a:solidFill>
          <a:ln w="28575">
            <a:solidFill>
              <a:schemeClr val="bg2">
                <a:lumMod val="1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 smtClean="0">
                <a:latin typeface="Chinacat" pitchFamily="2" charset="0"/>
              </a:rPr>
              <a:t>Decoding</a:t>
            </a:r>
            <a:r>
              <a:rPr lang="en-US" sz="2700" dirty="0" smtClean="0">
                <a:latin typeface="Chinacat" pitchFamily="2" charset="0"/>
              </a:rPr>
              <a:t>-      </a:t>
            </a:r>
            <a:r>
              <a:rPr lang="en-US" dirty="0" smtClean="0">
                <a:latin typeface="Chinacat" pitchFamily="2" charset="0"/>
              </a:rPr>
              <a:t>how the receiver interprets message</a:t>
            </a:r>
            <a:endParaRPr lang="en-US" dirty="0">
              <a:latin typeface="Chinacat" pitchFamily="2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624473" y="2458323"/>
            <a:ext cx="2417927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smtClean="0">
                <a:latin typeface="Chinacat" pitchFamily="2" charset="0"/>
              </a:rPr>
              <a:t>Message</a:t>
            </a:r>
            <a:r>
              <a:rPr lang="en-US" sz="3000" dirty="0" smtClean="0">
                <a:latin typeface="Chinacat" pitchFamily="2" charset="0"/>
              </a:rPr>
              <a:t>- </a:t>
            </a:r>
            <a:r>
              <a:rPr lang="en-US" sz="2400" dirty="0" smtClean="0">
                <a:latin typeface="Chinacat" pitchFamily="2" charset="0"/>
              </a:rPr>
              <a:t>what is actually communicated</a:t>
            </a:r>
            <a:endParaRPr lang="en-US" sz="2400" dirty="0">
              <a:latin typeface="Chinacat" pitchFamily="2" charset="0"/>
            </a:endParaRPr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auto">
          <a:xfrm rot="8374436">
            <a:off x="7952624" y="2187741"/>
            <a:ext cx="606732" cy="35529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1" name="AutoShape 21"/>
          <p:cNvSpPr>
            <a:spLocks noChangeArrowheads="1"/>
          </p:cNvSpPr>
          <p:nvPr/>
        </p:nvSpPr>
        <p:spPr bwMode="auto">
          <a:xfrm rot="12125970">
            <a:off x="7485315" y="4535642"/>
            <a:ext cx="606732" cy="35529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2" name="AutoShape 22"/>
          <p:cNvSpPr>
            <a:spLocks noChangeArrowheads="1"/>
          </p:cNvSpPr>
          <p:nvPr/>
        </p:nvSpPr>
        <p:spPr bwMode="auto">
          <a:xfrm rot="14639993">
            <a:off x="5659513" y="5711929"/>
            <a:ext cx="592155" cy="3640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3" name="AutoShape 23"/>
          <p:cNvSpPr>
            <a:spLocks noChangeArrowheads="1"/>
          </p:cNvSpPr>
          <p:nvPr/>
        </p:nvSpPr>
        <p:spPr bwMode="auto">
          <a:xfrm rot="18834055">
            <a:off x="1036914" y="4531268"/>
            <a:ext cx="592155" cy="3640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4" name="AutoShape 24"/>
          <p:cNvSpPr>
            <a:spLocks noChangeArrowheads="1"/>
          </p:cNvSpPr>
          <p:nvPr/>
        </p:nvSpPr>
        <p:spPr bwMode="auto">
          <a:xfrm rot="440907">
            <a:off x="804207" y="2280677"/>
            <a:ext cx="606732" cy="35529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5" name="AutoShape 25"/>
          <p:cNvSpPr>
            <a:spLocks noChangeArrowheads="1"/>
          </p:cNvSpPr>
          <p:nvPr/>
        </p:nvSpPr>
        <p:spPr bwMode="auto">
          <a:xfrm rot="3925653">
            <a:off x="3050605" y="556141"/>
            <a:ext cx="592155" cy="3640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180433" y="3048001"/>
            <a:ext cx="2755181" cy="2559400"/>
            <a:chOff x="2232818" y="3131502"/>
            <a:chExt cx="2083955" cy="1923841"/>
          </a:xfrm>
        </p:grpSpPr>
        <p:sp>
          <p:nvSpPr>
            <p:cNvPr id="39" name="Explosion 1 38"/>
            <p:cNvSpPr/>
            <p:nvPr/>
          </p:nvSpPr>
          <p:spPr>
            <a:xfrm>
              <a:off x="2232818" y="3131502"/>
              <a:ext cx="2083955" cy="1923841"/>
            </a:xfrm>
            <a:prstGeom prst="irregularSeal1">
              <a:avLst/>
            </a:prstGeom>
            <a:solidFill>
              <a:srgbClr val="FFFFCC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26"/>
            <p:cNvSpPr txBox="1">
              <a:spLocks noChangeArrowheads="1"/>
            </p:cNvSpPr>
            <p:nvPr/>
          </p:nvSpPr>
          <p:spPr bwMode="auto">
            <a:xfrm>
              <a:off x="2583063" y="3586904"/>
              <a:ext cx="1413223" cy="844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700" b="1" dirty="0" smtClean="0">
                  <a:latin typeface="Chinacat" pitchFamily="2" charset="0"/>
                </a:rPr>
                <a:t>Noise</a:t>
              </a:r>
              <a:r>
                <a:rPr lang="en-US" sz="2700" dirty="0" smtClean="0">
                  <a:latin typeface="Chinacat" pitchFamily="2" charset="0"/>
                </a:rPr>
                <a:t>- </a:t>
              </a:r>
              <a:r>
                <a:rPr lang="en-US" sz="2000" dirty="0" smtClean="0">
                  <a:latin typeface="Chinacat" pitchFamily="2" charset="0"/>
                </a:rPr>
                <a:t>interferes with message</a:t>
              </a:r>
              <a:endParaRPr lang="en-US" sz="2000" dirty="0">
                <a:latin typeface="Chinacat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344674" y="1668047"/>
            <a:ext cx="2681086" cy="2200433"/>
            <a:chOff x="5066305" y="1628408"/>
            <a:chExt cx="2083955" cy="1923841"/>
          </a:xfrm>
        </p:grpSpPr>
        <p:sp>
          <p:nvSpPr>
            <p:cNvPr id="38" name="Explosion 1 37"/>
            <p:cNvSpPr/>
            <p:nvPr/>
          </p:nvSpPr>
          <p:spPr>
            <a:xfrm>
              <a:off x="5066305" y="1628408"/>
              <a:ext cx="2083955" cy="1923841"/>
            </a:xfrm>
            <a:prstGeom prst="irregularSeal1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 Box 27"/>
            <p:cNvSpPr txBox="1">
              <a:spLocks noChangeArrowheads="1"/>
            </p:cNvSpPr>
            <p:nvPr/>
          </p:nvSpPr>
          <p:spPr bwMode="auto">
            <a:xfrm>
              <a:off x="5383780" y="2066292"/>
              <a:ext cx="1413223" cy="928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700" b="1" dirty="0" smtClean="0">
                  <a:solidFill>
                    <a:schemeClr val="accent1">
                      <a:lumMod val="50000"/>
                    </a:schemeClr>
                  </a:solidFill>
                  <a:latin typeface="Chinacat" pitchFamily="2" charset="0"/>
                </a:rPr>
                <a:t>Barrier</a:t>
              </a:r>
              <a:r>
                <a:rPr lang="en-US" sz="2700" dirty="0" smtClean="0">
                  <a:solidFill>
                    <a:schemeClr val="accent1">
                      <a:lumMod val="50000"/>
                    </a:schemeClr>
                  </a:solidFill>
                  <a:latin typeface="Chinacat" pitchFamily="2" charset="0"/>
                </a:rPr>
                <a:t>- 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Chinacat" pitchFamily="2" charset="0"/>
                </a:rPr>
                <a:t>blocks message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Chinacat" pitchFamily="2" charset="0"/>
              </a:endParaRPr>
            </a:p>
          </p:txBody>
        </p:sp>
      </p:grp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720228" y="608312"/>
            <a:ext cx="2192594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smtClean="0">
                <a:latin typeface="Chinacat" pitchFamily="2" charset="0"/>
              </a:rPr>
              <a:t>Channel</a:t>
            </a:r>
            <a:r>
              <a:rPr lang="en-US" sz="3000" dirty="0" smtClean="0">
                <a:latin typeface="Chinacat" pitchFamily="2" charset="0"/>
              </a:rPr>
              <a:t>- </a:t>
            </a:r>
            <a:r>
              <a:rPr lang="en-US" sz="2400" dirty="0" smtClean="0">
                <a:latin typeface="Chinacat" pitchFamily="2" charset="0"/>
              </a:rPr>
              <a:t>how/where message is delivered</a:t>
            </a:r>
            <a:endParaRPr lang="en-US" sz="2400" dirty="0">
              <a:latin typeface="China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914400" y="758342"/>
            <a:ext cx="7523480" cy="5566258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566034" y="298775"/>
            <a:ext cx="215401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hinacat" pitchFamily="2" charset="0"/>
              </a:rPr>
              <a:t>Teacher</a:t>
            </a:r>
            <a:endParaRPr lang="en-US" sz="4000" dirty="0">
              <a:latin typeface="Chinacat" pitchFamily="2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532812" y="5110984"/>
            <a:ext cx="171145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dirty="0" smtClean="0">
                <a:latin typeface="Chinacat" pitchFamily="2" charset="0"/>
              </a:rPr>
              <a:t>Verbally, in class</a:t>
            </a:r>
            <a:endParaRPr lang="en-US" sz="2700" dirty="0">
              <a:latin typeface="Chinacat" pitchFamily="2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359218" y="5970657"/>
            <a:ext cx="251001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hinacat" pitchFamily="2" charset="0"/>
              </a:rPr>
              <a:t>Students</a:t>
            </a:r>
            <a:endParaRPr lang="en-US" sz="4000" dirty="0">
              <a:latin typeface="Chinacat" pitchFamily="2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6697" y="3513334"/>
            <a:ext cx="2835734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Chinacat" pitchFamily="2" charset="0"/>
              </a:rPr>
              <a:t>Abby asks </a:t>
            </a:r>
            <a:r>
              <a:rPr lang="en-US" sz="2800" dirty="0" smtClean="0">
                <a:latin typeface="Chinacat" pitchFamily="2" charset="0"/>
              </a:rPr>
              <a:t>“what do I need to study?”</a:t>
            </a:r>
            <a:endParaRPr lang="en-US" sz="2800" dirty="0" smtClean="0">
              <a:latin typeface="Chinacat" pitchFamily="2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938677" y="383886"/>
            <a:ext cx="3112946" cy="1107996"/>
          </a:xfrm>
          <a:prstGeom prst="rect">
            <a:avLst/>
          </a:prstGeom>
          <a:solidFill>
            <a:srgbClr val="DBB7FF"/>
          </a:solidFill>
          <a:ln w="19050">
            <a:solidFill>
              <a:schemeClr val="bg2">
                <a:lumMod val="1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 smtClean="0">
                <a:latin typeface="Chinacat" pitchFamily="2" charset="0"/>
              </a:rPr>
              <a:t>I need </a:t>
            </a:r>
            <a:r>
              <a:rPr lang="en-US" sz="2200" dirty="0" smtClean="0">
                <a:latin typeface="Chinacat" pitchFamily="2" charset="0"/>
              </a:rPr>
              <a:t>students to </a:t>
            </a:r>
            <a:r>
              <a:rPr lang="en-US" sz="2200" dirty="0" smtClean="0">
                <a:latin typeface="Chinacat" pitchFamily="2" charset="0"/>
              </a:rPr>
              <a:t>know that </a:t>
            </a:r>
            <a:r>
              <a:rPr lang="en-US" sz="2200" dirty="0" smtClean="0">
                <a:latin typeface="Chinacat" pitchFamily="2" charset="0"/>
              </a:rPr>
              <a:t>there is a test on Friday.</a:t>
            </a:r>
            <a:endParaRPr lang="en-US" sz="2200" dirty="0">
              <a:latin typeface="Chinacat" pitchFamily="2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68240" y="6045235"/>
            <a:ext cx="2632649" cy="769441"/>
          </a:xfrm>
          <a:prstGeom prst="rect">
            <a:avLst/>
          </a:prstGeom>
          <a:solidFill>
            <a:srgbClr val="DBB7FF"/>
          </a:solidFill>
          <a:ln w="28575">
            <a:solidFill>
              <a:schemeClr val="bg2">
                <a:lumMod val="1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 smtClean="0">
                <a:latin typeface="Chinacat" pitchFamily="2" charset="0"/>
              </a:rPr>
              <a:t>“I wonder what will be on the test…”</a:t>
            </a:r>
            <a:endParaRPr lang="en-US" sz="2200" dirty="0">
              <a:latin typeface="Chinacat" pitchFamily="2" charset="0"/>
            </a:endParaRPr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auto">
          <a:xfrm rot="9142891">
            <a:off x="7920083" y="2370220"/>
            <a:ext cx="606732" cy="35529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1" name="AutoShape 21"/>
          <p:cNvSpPr>
            <a:spLocks noChangeArrowheads="1"/>
          </p:cNvSpPr>
          <p:nvPr/>
        </p:nvSpPr>
        <p:spPr bwMode="auto">
          <a:xfrm rot="13093439">
            <a:off x="7592663" y="4821660"/>
            <a:ext cx="606732" cy="35529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2" name="AutoShape 22"/>
          <p:cNvSpPr>
            <a:spLocks noChangeArrowheads="1"/>
          </p:cNvSpPr>
          <p:nvPr/>
        </p:nvSpPr>
        <p:spPr bwMode="auto">
          <a:xfrm rot="14575190">
            <a:off x="5717825" y="5955998"/>
            <a:ext cx="592155" cy="3640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3" name="AutoShape 23"/>
          <p:cNvSpPr>
            <a:spLocks noChangeArrowheads="1"/>
          </p:cNvSpPr>
          <p:nvPr/>
        </p:nvSpPr>
        <p:spPr bwMode="auto">
          <a:xfrm rot="18834055">
            <a:off x="1206073" y="4846578"/>
            <a:ext cx="592155" cy="3640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4" name="AutoShape 24"/>
          <p:cNvSpPr>
            <a:spLocks noChangeArrowheads="1"/>
          </p:cNvSpPr>
          <p:nvPr/>
        </p:nvSpPr>
        <p:spPr bwMode="auto">
          <a:xfrm rot="1698364">
            <a:off x="1086198" y="2138417"/>
            <a:ext cx="606732" cy="35529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sp>
        <p:nvSpPr>
          <p:cNvPr id="35" name="AutoShape 25"/>
          <p:cNvSpPr>
            <a:spLocks noChangeArrowheads="1"/>
          </p:cNvSpPr>
          <p:nvPr/>
        </p:nvSpPr>
        <p:spPr bwMode="auto">
          <a:xfrm rot="3925653">
            <a:off x="3130461" y="709471"/>
            <a:ext cx="592155" cy="364039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hinacat" pitchFamily="2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715196" y="1408992"/>
            <a:ext cx="2720648" cy="2511848"/>
            <a:chOff x="5066305" y="1628408"/>
            <a:chExt cx="1890182" cy="1885630"/>
          </a:xfrm>
        </p:grpSpPr>
        <p:sp>
          <p:nvSpPr>
            <p:cNvPr id="38" name="Explosion 1 37"/>
            <p:cNvSpPr/>
            <p:nvPr/>
          </p:nvSpPr>
          <p:spPr>
            <a:xfrm>
              <a:off x="5066305" y="1628408"/>
              <a:ext cx="1890182" cy="1885630"/>
            </a:xfrm>
            <a:prstGeom prst="irregularSeal1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7" name="Text Box 27"/>
            <p:cNvSpPr txBox="1">
              <a:spLocks noChangeArrowheads="1"/>
            </p:cNvSpPr>
            <p:nvPr/>
          </p:nvSpPr>
          <p:spPr bwMode="auto">
            <a:xfrm>
              <a:off x="5467232" y="2160257"/>
              <a:ext cx="1065083" cy="762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Chinacat" pitchFamily="2" charset="0"/>
                </a:rPr>
                <a:t>Fire alarm             prevents message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  <a:latin typeface="Chinacat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51533" y="4066678"/>
            <a:ext cx="2083955" cy="1923841"/>
            <a:chOff x="2232818" y="3131502"/>
            <a:chExt cx="2083955" cy="1923841"/>
          </a:xfrm>
        </p:grpSpPr>
        <p:sp>
          <p:nvSpPr>
            <p:cNvPr id="39" name="Explosion 1 38"/>
            <p:cNvSpPr/>
            <p:nvPr/>
          </p:nvSpPr>
          <p:spPr>
            <a:xfrm>
              <a:off x="2232818" y="3131502"/>
              <a:ext cx="2083955" cy="1923841"/>
            </a:xfrm>
            <a:prstGeom prst="irregularSeal1">
              <a:avLst/>
            </a:prstGeom>
            <a:solidFill>
              <a:srgbClr val="FFFFCC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26"/>
            <p:cNvSpPr txBox="1">
              <a:spLocks noChangeArrowheads="1"/>
            </p:cNvSpPr>
            <p:nvPr/>
          </p:nvSpPr>
          <p:spPr bwMode="auto">
            <a:xfrm>
              <a:off x="2528045" y="3648633"/>
              <a:ext cx="154594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 smtClean="0">
                  <a:latin typeface="Chinacat" pitchFamily="2" charset="0"/>
                </a:rPr>
                <a:t>Loud </a:t>
              </a:r>
              <a:r>
                <a:rPr lang="en-US" sz="2400" dirty="0" smtClean="0">
                  <a:latin typeface="Chinacat" pitchFamily="2" charset="0"/>
                </a:rPr>
                <a:t>class</a:t>
              </a:r>
              <a:endParaRPr lang="en-US" sz="2400" dirty="0">
                <a:latin typeface="Chinacat" pitchFamily="2" charset="0"/>
              </a:endParaRPr>
            </a:p>
          </p:txBody>
        </p:sp>
      </p:grp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532812" y="2707764"/>
            <a:ext cx="2561592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 smtClean="0">
                <a:latin typeface="Chinacat" pitchFamily="2" charset="0"/>
              </a:rPr>
              <a:t>“We will have a test on Friday.”</a:t>
            </a:r>
            <a:endParaRPr lang="en-US" sz="3000" dirty="0">
              <a:latin typeface="Chinacat" pitchFamily="2" charset="0"/>
            </a:endParaRP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1072024" y="1199015"/>
            <a:ext cx="171145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dirty="0" smtClean="0">
                <a:latin typeface="Chinacat" pitchFamily="2" charset="0"/>
              </a:rPr>
              <a:t>Verbally, in class</a:t>
            </a:r>
            <a:endParaRPr lang="en-US" sz="2700" dirty="0">
              <a:latin typeface="China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" y="15240"/>
            <a:ext cx="9144000" cy="1470025"/>
          </a:xfrm>
        </p:spPr>
        <p:txBody>
          <a:bodyPr anchor="t">
            <a:noAutofit/>
          </a:bodyPr>
          <a:lstStyle/>
          <a:p>
            <a:r>
              <a:rPr lang="en-US" sz="6500" dirty="0" smtClean="0">
                <a:latin typeface="akaDylan Plain" pitchFamily="82" charset="0"/>
              </a:rPr>
              <a:t>Communication</a:t>
            </a:r>
            <a:endParaRPr lang="en-US" sz="6500" dirty="0"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10480"/>
            <a:ext cx="9144000" cy="1752600"/>
          </a:xfrm>
        </p:spPr>
        <p:txBody>
          <a:bodyPr lIns="0" rIns="0" anchor="b">
            <a:noAutofit/>
          </a:bodyPr>
          <a:lstStyle/>
          <a:p>
            <a:r>
              <a:rPr lang="en-US" sz="4100" dirty="0" smtClean="0">
                <a:solidFill>
                  <a:schemeClr val="tx1"/>
                </a:solidFill>
                <a:latin typeface="Chinacat" pitchFamily="2" charset="0"/>
              </a:rPr>
              <a:t>The process of creating and exchanging meaning through symbols</a:t>
            </a:r>
            <a:endParaRPr lang="en-US" sz="4100" dirty="0">
              <a:solidFill>
                <a:schemeClr val="tx1"/>
              </a:solidFill>
              <a:latin typeface="China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71998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" y="1905000"/>
            <a:ext cx="7924800" cy="3429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83093"/>
            <a:ext cx="9144000" cy="1470025"/>
          </a:xfrm>
        </p:spPr>
        <p:txBody>
          <a:bodyPr anchor="t">
            <a:noAutofit/>
          </a:bodyPr>
          <a:lstStyle/>
          <a:p>
            <a:r>
              <a:rPr lang="en-US" sz="6500" dirty="0" smtClean="0">
                <a:latin typeface="akaDylan Plain" pitchFamily="82" charset="0"/>
              </a:rPr>
              <a:t>Why do </a:t>
            </a:r>
            <a:br>
              <a:rPr lang="en-US" sz="6500" dirty="0" smtClean="0">
                <a:latin typeface="akaDylan Plain" pitchFamily="82" charset="0"/>
              </a:rPr>
            </a:br>
            <a:r>
              <a:rPr lang="en-US" sz="6500" dirty="0" smtClean="0">
                <a:latin typeface="akaDylan Plain" pitchFamily="82" charset="0"/>
              </a:rPr>
              <a:t>we communicate?</a:t>
            </a:r>
            <a:endParaRPr lang="en-US" sz="6500" dirty="0">
              <a:latin typeface="akaDylan Plai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06376782"/>
              </p:ext>
            </p:extLst>
          </p:nvPr>
        </p:nvGraphicFramePr>
        <p:xfrm>
          <a:off x="304800" y="152400"/>
          <a:ext cx="86868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85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4600"/>
            <a:ext cx="7772400" cy="1470025"/>
          </a:xfrm>
        </p:spPr>
        <p:txBody>
          <a:bodyPr>
            <a:noAutofit/>
          </a:bodyPr>
          <a:lstStyle/>
          <a:p>
            <a:r>
              <a:rPr lang="en-US" sz="6500" dirty="0" smtClean="0">
                <a:solidFill>
                  <a:schemeClr val="bg1"/>
                </a:solidFill>
                <a:latin typeface="akaDylan Plain" pitchFamily="82" charset="0"/>
              </a:rPr>
              <a:t>Maslow’s Hierarchy of Needs</a:t>
            </a:r>
            <a:endParaRPr lang="en-US" sz="6500" dirty="0">
              <a:solidFill>
                <a:schemeClr val="bg1"/>
              </a:solidFill>
              <a:latin typeface="akaDylan Plai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8458200" cy="1752600"/>
          </a:xfrm>
        </p:spPr>
        <p:txBody>
          <a:bodyPr anchor="ctr">
            <a:normAutofit/>
          </a:bodyPr>
          <a:lstStyle/>
          <a:p>
            <a:pPr algn="r"/>
            <a:r>
              <a:rPr lang="en-US" sz="2500" dirty="0" smtClean="0">
                <a:solidFill>
                  <a:schemeClr val="bg1"/>
                </a:solidFill>
                <a:hlinkClick r:id="rId3"/>
              </a:rPr>
              <a:t>https://www.youtube.com/watch?v=Iucf76E-R2s</a:t>
            </a:r>
            <a:r>
              <a:rPr lang="en-US" sz="2500" dirty="0" smtClean="0">
                <a:solidFill>
                  <a:schemeClr val="bg1"/>
                </a:solidFill>
              </a:rPr>
              <a:t> 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1143000"/>
          </a:xfrm>
        </p:spPr>
        <p:txBody>
          <a:bodyPr>
            <a:noAutofit/>
          </a:bodyPr>
          <a:lstStyle/>
          <a:p>
            <a:r>
              <a:rPr lang="en-US" sz="7500" dirty="0" smtClean="0">
                <a:latin typeface="Brady Bunch Remastered" pitchFamily="34" charset="0"/>
              </a:rPr>
              <a:t>To express feelings </a:t>
            </a:r>
            <a:endParaRPr lang="en-US" sz="7500" dirty="0">
              <a:latin typeface="Brady Bunch Remaster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4318" y="5791200"/>
            <a:ext cx="5791200" cy="124649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7500" dirty="0">
                <a:solidFill>
                  <a:prstClr val="black"/>
                </a:solidFill>
                <a:latin typeface="Brady Bunch Remastered" pitchFamily="34" charset="0"/>
                <a:ea typeface="+mj-ea"/>
                <a:cs typeface="+mj-cs"/>
              </a:rPr>
              <a:t>and emotions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55" y="0"/>
            <a:ext cx="306632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0518"/>
            <a:ext cx="9144000" cy="1143000"/>
          </a:xfrm>
        </p:spPr>
        <p:txBody>
          <a:bodyPr>
            <a:noAutofit/>
          </a:bodyPr>
          <a:lstStyle/>
          <a:p>
            <a:r>
              <a:rPr lang="en-US" sz="7500" dirty="0" smtClean="0">
                <a:latin typeface="Brady Bunch Remastered" pitchFamily="34" charset="0"/>
              </a:rPr>
              <a:t>To persuade or control</a:t>
            </a:r>
            <a:endParaRPr lang="en-US" sz="7500" dirty="0">
              <a:latin typeface="Brady Bunch Remaster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21" y="914400"/>
            <a:ext cx="542795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0518"/>
            <a:ext cx="9144000" cy="1143000"/>
          </a:xfrm>
        </p:spPr>
        <p:txBody>
          <a:bodyPr>
            <a:noAutofit/>
          </a:bodyPr>
          <a:lstStyle/>
          <a:p>
            <a:r>
              <a:rPr lang="en-US" sz="7500" dirty="0" smtClean="0">
                <a:latin typeface="Brady Bunch Remastered" pitchFamily="34" charset="0"/>
              </a:rPr>
              <a:t>To relate with others</a:t>
            </a:r>
            <a:endParaRPr lang="en-US" sz="7500" dirty="0">
              <a:latin typeface="Brady Bunch Remaster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62000"/>
            <a:ext cx="5442260" cy="49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</TotalTime>
  <Words>392</Words>
  <Application>Microsoft Office PowerPoint</Application>
  <PresentationFormat>On-screen Show (4:3)</PresentationFormat>
  <Paragraphs>94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akaDylan Open</vt:lpstr>
      <vt:lpstr>Brady Bunch Remastered</vt:lpstr>
      <vt:lpstr>Arial</vt:lpstr>
      <vt:lpstr>Chinacat</vt:lpstr>
      <vt:lpstr>AR BERKLEY</vt:lpstr>
      <vt:lpstr>akaDylan Plain</vt:lpstr>
      <vt:lpstr>Calibri</vt:lpstr>
      <vt:lpstr>Office Theme</vt:lpstr>
      <vt:lpstr>The Communication Process</vt:lpstr>
      <vt:lpstr>The Communication Process</vt:lpstr>
      <vt:lpstr>Communication</vt:lpstr>
      <vt:lpstr>Why do  we communicate?</vt:lpstr>
      <vt:lpstr>PowerPoint Presentation</vt:lpstr>
      <vt:lpstr>Maslow’s Hierarchy of Needs</vt:lpstr>
      <vt:lpstr>To express feelings </vt:lpstr>
      <vt:lpstr>To persuade or control</vt:lpstr>
      <vt:lpstr>To relate with others</vt:lpstr>
      <vt:lpstr>To participate in social</vt:lpstr>
      <vt:lpstr>To inform</vt:lpstr>
      <vt:lpstr>5  Characteristics  of Communication</vt:lpstr>
      <vt:lpstr>Learned</vt:lpstr>
      <vt:lpstr>Transactional</vt:lpstr>
      <vt:lpstr>Unavoidable</vt:lpstr>
      <vt:lpstr>Continuous</vt:lpstr>
      <vt:lpstr>Complex</vt:lpstr>
      <vt:lpstr>Symbolic</vt:lpstr>
      <vt:lpstr>Cultural</vt:lpstr>
      <vt:lpstr>Irreversible</vt:lpstr>
      <vt:lpstr>circular</vt:lpstr>
      <vt:lpstr>Purposeful</vt:lpstr>
      <vt:lpstr>Impossible to duplicate</vt:lpstr>
      <vt:lpstr>The Communication Process</vt:lpstr>
      <vt:lpstr>PowerPoint Presentation</vt:lpstr>
      <vt:lpstr>PowerPoint Presentation</vt:lpstr>
    </vt:vector>
  </TitlesOfParts>
  <Company>Home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Communication Process</dc:title>
  <dc:creator>Home User</dc:creator>
  <cp:lastModifiedBy>Brian Scott</cp:lastModifiedBy>
  <cp:revision>46</cp:revision>
  <dcterms:created xsi:type="dcterms:W3CDTF">2013-09-02T23:26:04Z</dcterms:created>
  <dcterms:modified xsi:type="dcterms:W3CDTF">2014-01-21T15:27:00Z</dcterms:modified>
</cp:coreProperties>
</file>